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0"/>
  </p:notesMasterIdLst>
  <p:sldIdLst>
    <p:sldId id="308" r:id="rId2"/>
    <p:sldId id="256" r:id="rId3"/>
    <p:sldId id="280" r:id="rId4"/>
    <p:sldId id="276" r:id="rId5"/>
    <p:sldId id="257" r:id="rId6"/>
    <p:sldId id="262" r:id="rId7"/>
    <p:sldId id="301" r:id="rId8"/>
    <p:sldId id="302" r:id="rId9"/>
    <p:sldId id="303" r:id="rId10"/>
    <p:sldId id="304" r:id="rId11"/>
    <p:sldId id="281" r:id="rId12"/>
    <p:sldId id="292" r:id="rId13"/>
    <p:sldId id="306" r:id="rId14"/>
    <p:sldId id="307" r:id="rId15"/>
    <p:sldId id="293" r:id="rId16"/>
    <p:sldId id="294" r:id="rId17"/>
    <p:sldId id="305" r:id="rId18"/>
    <p:sldId id="28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80" autoAdjust="0"/>
    <p:restoredTop sz="93447" autoAdjust="0"/>
  </p:normalViewPr>
  <p:slideViewPr>
    <p:cSldViewPr snapToGrid="0">
      <p:cViewPr varScale="1">
        <p:scale>
          <a:sx n="55" d="100"/>
          <a:sy n="55" d="100"/>
        </p:scale>
        <p:origin x="3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8ABD6-76D3-47C7-90BF-927786E61BA9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C59783-2330-4BA3-8C9C-168014C7C8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3247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59783-2330-4BA3-8C9C-168014C7C8C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07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3000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3606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8796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09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77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69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9760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2982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2053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8773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2089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3315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6531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61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4574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0457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46BCB-F8F8-4744-AB8E-5F6FD3DF27A1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994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rainbow colors&#10;&#10;Description automatically generated">
            <a:extLst>
              <a:ext uri="{FF2B5EF4-FFF2-40B4-BE49-F238E27FC236}">
                <a16:creationId xmlns:a16="http://schemas.microsoft.com/office/drawing/2014/main" id="{C99757FD-9645-D25D-758A-D7A57FFAF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54" y="5722440"/>
            <a:ext cx="1363923" cy="671470"/>
          </a:xfrm>
          <a:prstGeom prst="rect">
            <a:avLst/>
          </a:prstGeom>
        </p:spPr>
      </p:pic>
      <p:pic>
        <p:nvPicPr>
          <p:cNvPr id="5" name="Picture 4" descr="A logo with a lightning bolt in the middle&#10;&#10;Description automatically generated">
            <a:extLst>
              <a:ext uri="{FF2B5EF4-FFF2-40B4-BE49-F238E27FC236}">
                <a16:creationId xmlns:a16="http://schemas.microsoft.com/office/drawing/2014/main" id="{E0452016-E17E-ABA9-6D80-DF0775EF2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71" y="5405307"/>
            <a:ext cx="988603" cy="9886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A26D31-37C0-1313-3DBA-2872348EDC52}"/>
              </a:ext>
            </a:extLst>
          </p:cNvPr>
          <p:cNvSpPr txBox="1"/>
          <p:nvPr/>
        </p:nvSpPr>
        <p:spPr>
          <a:xfrm>
            <a:off x="3004455" y="2775857"/>
            <a:ext cx="618309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 sz="4800">
                <a:solidFill>
                  <a:schemeClr val="bg2">
                    <a:lumMod val="25000"/>
                  </a:schemeClr>
                </a:solidFill>
                <a:latin typeface="Bahnschrift"/>
              </a:rPr>
              <a:t>EPDCL Survey App Tutorial</a:t>
            </a:r>
          </a:p>
        </p:txBody>
      </p:sp>
    </p:spTree>
    <p:extLst>
      <p:ext uri="{BB962C8B-B14F-4D97-AF65-F5344CB8AC3E}">
        <p14:creationId xmlns:p14="http://schemas.microsoft.com/office/powerpoint/2010/main" val="268258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55BFD-283A-5632-D330-ECB11F519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8720" y="1784598"/>
            <a:ext cx="4449200" cy="9623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288036"/>
            <a:r>
              <a:rPr lang="en-US" sz="3400" dirty="0"/>
              <a:t>How to Download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3A3C7-407D-8E71-6B6D-3666206935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826" y="2780926"/>
            <a:ext cx="4811372" cy="407046"/>
          </a:xfrm>
        </p:spPr>
        <p:txBody>
          <a:bodyPr vert="horz" lIns="91440" tIns="45720" rIns="91440" bIns="45720" rtlCol="0">
            <a:noAutofit/>
          </a:bodyPr>
          <a:lstStyle/>
          <a:p>
            <a:pPr defTabSz="288036">
              <a:spcBef>
                <a:spcPts val="630"/>
              </a:spcBef>
            </a:pPr>
            <a:r>
              <a:rPr lang="en-US" sz="1600" kern="1200" dirty="0">
                <a:solidFill>
                  <a:schemeClr val="tx1"/>
                </a:solidFill>
              </a:rPr>
              <a:t>Download </a:t>
            </a:r>
            <a:r>
              <a:rPr lang="en-US" sz="1600" b="1" kern="1200" dirty="0">
                <a:solidFill>
                  <a:schemeClr val="tx1"/>
                </a:solidFill>
              </a:rPr>
              <a:t>Survey Lite</a:t>
            </a:r>
            <a:r>
              <a:rPr lang="en-US" sz="1600" kern="1200" dirty="0">
                <a:solidFill>
                  <a:schemeClr val="tx1"/>
                </a:solidFill>
              </a:rPr>
              <a:t> (EPDCL)</a:t>
            </a:r>
            <a:r>
              <a:rPr lang="en-US" sz="1600" dirty="0">
                <a:solidFill>
                  <a:schemeClr val="tx1"/>
                </a:solidFill>
              </a:rPr>
              <a:t> </a:t>
            </a:r>
            <a:r>
              <a:rPr lang="en-US" sz="1600" kern="1200" dirty="0">
                <a:solidFill>
                  <a:schemeClr val="tx1"/>
                </a:solidFill>
              </a:rPr>
              <a:t>App</a:t>
            </a:r>
          </a:p>
          <a:p>
            <a:pPr defTabSz="288036">
              <a:spcBef>
                <a:spcPts val="630"/>
              </a:spcBef>
            </a:pPr>
            <a:r>
              <a:rPr lang="en-US" sz="1600" dirty="0">
                <a:solidFill>
                  <a:schemeClr val="tx1"/>
                </a:solidFill>
              </a:rPr>
              <a:t> from Play store</a:t>
            </a:r>
            <a:endParaRPr lang="en-US" sz="1600" kern="1200" dirty="0">
              <a:solidFill>
                <a:schemeClr val="tx1"/>
              </a:solidFill>
            </a:endParaRPr>
          </a:p>
          <a:p>
            <a:pPr defTabSz="288036">
              <a:spcBef>
                <a:spcPts val="630"/>
              </a:spcBef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A0B674-E5E1-D024-20D3-38A76EFD38A2}"/>
              </a:ext>
            </a:extLst>
          </p:cNvPr>
          <p:cNvSpPr txBox="1"/>
          <p:nvPr/>
        </p:nvSpPr>
        <p:spPr>
          <a:xfrm>
            <a:off x="6276904" y="3870404"/>
            <a:ext cx="1414576" cy="26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72">
              <a:spcAft>
                <a:spcPts val="378"/>
              </a:spcAft>
            </a:pPr>
            <a:r>
              <a:rPr lang="en-IN" sz="113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712E05-60A2-E400-F471-C0BC979E5A18}"/>
              </a:ext>
            </a:extLst>
          </p:cNvPr>
          <p:cNvSpPr txBox="1"/>
          <p:nvPr/>
        </p:nvSpPr>
        <p:spPr>
          <a:xfrm>
            <a:off x="6602038" y="3814691"/>
            <a:ext cx="339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72">
              <a:spcAft>
                <a:spcPts val="600"/>
              </a:spcAft>
            </a:pPr>
            <a:r>
              <a:rPr lang="en-IN" sz="1400" b="1" i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Note : Allow all the Permissions    while installing </a:t>
            </a:r>
            <a:endParaRPr lang="en-IN" sz="1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Picture 15" descr="A screenshot of a survey&#10;&#10;Description automatically generated">
            <a:extLst>
              <a:ext uri="{FF2B5EF4-FFF2-40B4-BE49-F238E27FC236}">
                <a16:creationId xmlns:a16="http://schemas.microsoft.com/office/drawing/2014/main" id="{A75FCD72-4680-7808-3943-391B65D2E0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59" b="27445"/>
          <a:stretch/>
        </p:blipFill>
        <p:spPr>
          <a:xfrm>
            <a:off x="4289337" y="2862943"/>
            <a:ext cx="2244838" cy="1939953"/>
          </a:xfrm>
          <a:prstGeom prst="rect">
            <a:avLst/>
          </a:prstGeom>
        </p:spPr>
      </p:pic>
      <p:pic>
        <p:nvPicPr>
          <p:cNvPr id="18" name="Picture 17" descr="A screenshot of a phone&#10;&#10;Description automatically generated">
            <a:extLst>
              <a:ext uri="{FF2B5EF4-FFF2-40B4-BE49-F238E27FC236}">
                <a16:creationId xmlns:a16="http://schemas.microsoft.com/office/drawing/2014/main" id="{4B60CA18-AFE1-B372-A04D-1D26E52D4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59" y="879396"/>
            <a:ext cx="2987511" cy="543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0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30D210-CC56-767C-B50B-E9872F9D2BDE}"/>
              </a:ext>
            </a:extLst>
          </p:cNvPr>
          <p:cNvSpPr txBox="1"/>
          <p:nvPr/>
        </p:nvSpPr>
        <p:spPr>
          <a:xfrm>
            <a:off x="677334" y="609600"/>
            <a:ext cx="8596668" cy="6657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Survey Lite App Login Page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383C0-C738-E199-0BFD-0F226E1A2B61}"/>
              </a:ext>
            </a:extLst>
          </p:cNvPr>
          <p:cNvSpPr txBox="1"/>
          <p:nvPr/>
        </p:nvSpPr>
        <p:spPr>
          <a:xfrm>
            <a:off x="4793536" y="1453423"/>
            <a:ext cx="374325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96850" indent="-196850" defTabSz="630936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IN" sz="1400" b="1" kern="1200">
                <a:latin typeface="+mn-lt"/>
                <a:ea typeface="+mn-ea"/>
                <a:cs typeface="+mn-cs"/>
              </a:rPr>
              <a:t>Enter </a:t>
            </a:r>
            <a:r>
              <a:rPr lang="en-IN" sz="1400" b="1"/>
              <a:t>the credentials provided to the user.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31C68C2C-C743-D329-B20B-D898BA357893}"/>
              </a:ext>
            </a:extLst>
          </p:cNvPr>
          <p:cNvSpPr/>
          <p:nvPr/>
        </p:nvSpPr>
        <p:spPr>
          <a:xfrm flipH="1">
            <a:off x="4444617" y="5252935"/>
            <a:ext cx="1147739" cy="19664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Arrow: Left 29">
            <a:extLst>
              <a:ext uri="{FF2B5EF4-FFF2-40B4-BE49-F238E27FC236}">
                <a16:creationId xmlns:a16="http://schemas.microsoft.com/office/drawing/2014/main" id="{BA874E75-60DB-F171-4F79-99F520112AD6}"/>
              </a:ext>
            </a:extLst>
          </p:cNvPr>
          <p:cNvSpPr/>
          <p:nvPr/>
        </p:nvSpPr>
        <p:spPr>
          <a:xfrm flipH="1">
            <a:off x="4675119" y="5529214"/>
            <a:ext cx="907077" cy="1763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58FE59F5-1716-14BB-95A2-474C58ECA5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0"/>
          <a:stretch/>
        </p:blipFill>
        <p:spPr>
          <a:xfrm>
            <a:off x="1157633" y="1275360"/>
            <a:ext cx="2859195" cy="5311919"/>
          </a:xfrm>
          <a:prstGeom prst="rect">
            <a:avLst/>
          </a:prstGeom>
        </p:spPr>
      </p:pic>
      <p:pic>
        <p:nvPicPr>
          <p:cNvPr id="5" name="Picture 4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499AD147-58D8-9DF9-1685-0A36A4AA20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0"/>
          <a:stretch/>
        </p:blipFill>
        <p:spPr>
          <a:xfrm>
            <a:off x="5608231" y="2079172"/>
            <a:ext cx="2196825" cy="439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85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F541C50-C3B5-8F0C-E569-214C70B38FDB}"/>
              </a:ext>
            </a:extLst>
          </p:cNvPr>
          <p:cNvSpPr txBox="1"/>
          <p:nvPr/>
        </p:nvSpPr>
        <p:spPr>
          <a:xfrm>
            <a:off x="7236542" y="3495620"/>
            <a:ext cx="2956060" cy="10567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After logging in, a dashboard and the assigned feeders will be visible</a:t>
            </a:r>
            <a:r>
              <a:rPr lang="en-US" sz="1400"/>
              <a:t>.</a:t>
            </a:r>
            <a:endParaRPr lang="en-US" sz="1400" dirty="0"/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Click on </a:t>
            </a:r>
            <a:r>
              <a:rPr lang="en-US" sz="1400" b="1" u="sng" dirty="0"/>
              <a:t>Pending Surveys</a:t>
            </a:r>
            <a:r>
              <a:rPr lang="en-US" sz="1400" b="1" u="sng"/>
              <a:t> </a:t>
            </a:r>
            <a:r>
              <a:rPr lang="en-US" sz="1400" b="1"/>
              <a:t>to start uploading the points.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5BEBEB-977E-A278-0D3C-6B215C06EF16}"/>
              </a:ext>
            </a:extLst>
          </p:cNvPr>
          <p:cNvSpPr txBox="1"/>
          <p:nvPr/>
        </p:nvSpPr>
        <p:spPr>
          <a:xfrm>
            <a:off x="2743200" y="260096"/>
            <a:ext cx="556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Dashboard Of Survey Lite App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A3B3036B-3E75-C2DD-F982-C30F00CCA04B}"/>
              </a:ext>
            </a:extLst>
          </p:cNvPr>
          <p:cNvCxnSpPr>
            <a:cxnSpLocks/>
          </p:cNvCxnSpPr>
          <p:nvPr/>
        </p:nvCxnSpPr>
        <p:spPr>
          <a:xfrm flipV="1">
            <a:off x="3352800" y="1554480"/>
            <a:ext cx="954120" cy="8636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69B38E9E-8A11-CA2E-772E-701CCE717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992" y="1108436"/>
            <a:ext cx="2416563" cy="5370140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9BF2DF27-1661-4E51-1EA1-6A2D1C1395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99"/>
          <a:stretch/>
        </p:blipFill>
        <p:spPr>
          <a:xfrm>
            <a:off x="762484" y="1463619"/>
            <a:ext cx="2590316" cy="203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33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7769E1-7AB8-A8C8-0055-F26060E7412F}"/>
              </a:ext>
            </a:extLst>
          </p:cNvPr>
          <p:cNvSpPr txBox="1"/>
          <p:nvPr/>
        </p:nvSpPr>
        <p:spPr>
          <a:xfrm>
            <a:off x="4263914" y="184825"/>
            <a:ext cx="3438144" cy="5350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/>
                </a:solidFill>
                <a:latin typeface="Calibri"/>
                <a:ea typeface="Calibri" panose="020F0502020204030204" pitchFamily="34" charset="0"/>
                <a:cs typeface="Calibri"/>
              </a:rPr>
              <a:t>       </a:t>
            </a:r>
            <a:r>
              <a:rPr lang="en-US" sz="2800" kern="1200" dirty="0">
                <a:solidFill>
                  <a:schemeClr val="accent1"/>
                </a:solidFill>
                <a:latin typeface="Calibri"/>
                <a:ea typeface="Calibri" panose="020F0502020204030204" pitchFamily="34" charset="0"/>
                <a:cs typeface="Calibri"/>
              </a:rPr>
              <a:t> Pending surveys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991C23-80B4-7CC8-CE3F-74061F5A8872}"/>
              </a:ext>
            </a:extLst>
          </p:cNvPr>
          <p:cNvSpPr txBox="1"/>
          <p:nvPr/>
        </p:nvSpPr>
        <p:spPr>
          <a:xfrm>
            <a:off x="4222911" y="2754086"/>
            <a:ext cx="3760295" cy="15043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>
                <a:latin typeface="Calibri"/>
                <a:ea typeface="Calibri" panose="020F0502020204030204" pitchFamily="34" charset="0"/>
                <a:cs typeface="Calibri"/>
              </a:rPr>
              <a:t>In this page, you will find the list of feeders Assigned to Users Click on </a:t>
            </a:r>
            <a:r>
              <a:rPr lang="en-US" sz="1400" b="1">
                <a:latin typeface="Calibri"/>
                <a:ea typeface="Calibri" panose="020F0502020204030204" pitchFamily="34" charset="0"/>
                <a:cs typeface="Calibri"/>
              </a:rPr>
              <a:t>Start Survey </a:t>
            </a:r>
            <a:r>
              <a:rPr lang="en-US" sz="1400">
                <a:latin typeface="Calibri"/>
                <a:ea typeface="Calibri" panose="020F0502020204030204" pitchFamily="34" charset="0"/>
                <a:cs typeface="Calibri"/>
              </a:rPr>
              <a:t>to upload points on a newly assigned feeder</a:t>
            </a:r>
            <a:r>
              <a:rPr lang="en-US" sz="1400" b="1">
                <a:latin typeface="Calibri"/>
                <a:ea typeface="Calibri" panose="020F0502020204030204" pitchFamily="34" charset="0"/>
                <a:cs typeface="Calibri"/>
              </a:rPr>
              <a:t>.</a:t>
            </a:r>
            <a:endParaRPr lang="en-US" sz="1400" b="1"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>
                <a:latin typeface="Calibri"/>
                <a:ea typeface="Calibri" panose="020F0502020204030204" pitchFamily="34" charset="0"/>
                <a:cs typeface="Calibri"/>
              </a:rPr>
              <a:t>Once a survey is started, user will get </a:t>
            </a:r>
            <a:r>
              <a:rPr lang="en-US" sz="1400" b="1">
                <a:latin typeface="Calibri"/>
                <a:ea typeface="Calibri" panose="020F0502020204030204" pitchFamily="34" charset="0"/>
                <a:cs typeface="Calibri"/>
              </a:rPr>
              <a:t>Resume Survey.</a:t>
            </a:r>
            <a:endParaRPr lang="en-US" sz="1400" b="1"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>
                <a:latin typeface="Calibri"/>
                <a:ea typeface="Calibri" panose="020F0502020204030204" pitchFamily="34" charset="0"/>
                <a:cs typeface="Calibri"/>
              </a:rPr>
              <a:t>Once a feeder is complete, the</a:t>
            </a:r>
            <a:r>
              <a:rPr lang="en-US" sz="1400" b="1">
                <a:latin typeface="Calibri"/>
                <a:ea typeface="Calibri" panose="020F0502020204030204" pitchFamily="34" charset="0"/>
                <a:cs typeface="Calibri"/>
              </a:rPr>
              <a:t> end survey </a:t>
            </a:r>
            <a:r>
              <a:rPr lang="en-US" sz="1400">
                <a:latin typeface="Calibri"/>
                <a:ea typeface="Calibri" panose="020F0502020204030204" pitchFamily="34" charset="0"/>
                <a:cs typeface="Calibri"/>
              </a:rPr>
              <a:t>option moves the feeder from pending surveys onto the completed surveys</a:t>
            </a:r>
            <a:r>
              <a:rPr lang="en-US" sz="1400" b="1">
                <a:latin typeface="Calibri"/>
                <a:ea typeface="Calibri" panose="020F0502020204030204" pitchFamily="34" charset="0"/>
                <a:cs typeface="Calibri"/>
              </a:rPr>
              <a:t>.</a:t>
            </a:r>
            <a:endParaRPr lang="en-US" sz="1400" b="1"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screenshot of a survey&#10;&#10;Description automatically generated">
            <a:extLst>
              <a:ext uri="{FF2B5EF4-FFF2-40B4-BE49-F238E27FC236}">
                <a16:creationId xmlns:a16="http://schemas.microsoft.com/office/drawing/2014/main" id="{840C3A17-94A4-D292-868C-6BF7F54EC1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" t="5641" r="2879" b="16906"/>
          <a:stretch/>
        </p:blipFill>
        <p:spPr>
          <a:xfrm>
            <a:off x="7983205" y="855289"/>
            <a:ext cx="2976880" cy="5311735"/>
          </a:xfrm>
          <a:prstGeom prst="rect">
            <a:avLst/>
          </a:prstGeom>
        </p:spPr>
      </p:pic>
      <p:pic>
        <p:nvPicPr>
          <p:cNvPr id="7" name="Picture 6" descr="A screenshot of a survey&#10;&#10;Description automatically generated">
            <a:extLst>
              <a:ext uri="{FF2B5EF4-FFF2-40B4-BE49-F238E27FC236}">
                <a16:creationId xmlns:a16="http://schemas.microsoft.com/office/drawing/2014/main" id="{0DFB053A-9BAE-F80E-D7D4-57D8654A95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08"/>
          <a:stretch/>
        </p:blipFill>
        <p:spPr>
          <a:xfrm>
            <a:off x="1013330" y="1251857"/>
            <a:ext cx="3195467" cy="435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76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44DA76E-7B3B-CDCF-1186-60B3620244D5}"/>
              </a:ext>
            </a:extLst>
          </p:cNvPr>
          <p:cNvSpPr txBox="1"/>
          <p:nvPr/>
        </p:nvSpPr>
        <p:spPr>
          <a:xfrm>
            <a:off x="3156814" y="124631"/>
            <a:ext cx="531924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N" sz="2800" dirty="0">
                <a:solidFill>
                  <a:schemeClr val="accent1"/>
                </a:solidFill>
                <a:latin typeface="Calibri"/>
                <a:ea typeface="Calibri" panose="020F0502020204030204" pitchFamily="34" charset="0"/>
                <a:cs typeface="Calibri"/>
              </a:rPr>
              <a:t>How to add </a:t>
            </a:r>
            <a:r>
              <a:rPr lang="en-IN" sz="2800" b="1" dirty="0">
                <a:solidFill>
                  <a:schemeClr val="accent1"/>
                </a:solidFill>
                <a:latin typeface="Calibri"/>
                <a:ea typeface="Calibri" panose="020F0502020204030204" pitchFamily="34" charset="0"/>
                <a:cs typeface="Calibri"/>
              </a:rPr>
              <a:t>DTR POINT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F77479-BD57-FFB9-B729-372DC524C5FC}"/>
              </a:ext>
            </a:extLst>
          </p:cNvPr>
          <p:cNvSpPr txBox="1"/>
          <p:nvPr/>
        </p:nvSpPr>
        <p:spPr>
          <a:xfrm>
            <a:off x="327507" y="5726635"/>
            <a:ext cx="3123378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>
                <a:latin typeface="Calibri"/>
                <a:ea typeface="Calibri" panose="020F0502020204030204" pitchFamily="34" charset="0"/>
                <a:cs typeface="Calibri"/>
              </a:rPr>
              <a:t>Capture Location of </a:t>
            </a:r>
            <a:r>
              <a:rPr lang="en-IN" sz="1400" b="1">
                <a:latin typeface="Calibri"/>
                <a:ea typeface="Calibri" panose="020F0502020204030204" pitchFamily="34" charset="0"/>
                <a:cs typeface="Calibri"/>
              </a:rPr>
              <a:t>DTR </a:t>
            </a:r>
            <a:r>
              <a:rPr lang="en-IN" sz="1400">
                <a:latin typeface="Calibri"/>
                <a:ea typeface="Calibri" panose="020F0502020204030204" pitchFamily="34" charset="0"/>
                <a:cs typeface="Calibri"/>
              </a:rPr>
              <a:t>in</a:t>
            </a:r>
            <a:r>
              <a:rPr lang="en-IN" sz="1400" b="1">
                <a:latin typeface="Calibri"/>
                <a:ea typeface="Calibri" panose="020F0502020204030204" pitchFamily="34" charset="0"/>
                <a:cs typeface="Calibri"/>
              </a:rPr>
              <a:t> Map View </a:t>
            </a:r>
            <a:endParaRPr lang="en-IN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AC21C5-1B4D-4FE8-6C1E-643539FA540C}"/>
              </a:ext>
            </a:extLst>
          </p:cNvPr>
          <p:cNvSpPr txBox="1"/>
          <p:nvPr/>
        </p:nvSpPr>
        <p:spPr>
          <a:xfrm>
            <a:off x="8573861" y="5697675"/>
            <a:ext cx="4021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Sticker 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A565CA3-B1DF-DFF3-C6AE-CAD5F36E0BD8}"/>
              </a:ext>
            </a:extLst>
          </p:cNvPr>
          <p:cNvCxnSpPr>
            <a:cxnSpLocks/>
          </p:cNvCxnSpPr>
          <p:nvPr/>
        </p:nvCxnSpPr>
        <p:spPr>
          <a:xfrm flipH="1">
            <a:off x="6268721" y="4226560"/>
            <a:ext cx="253227" cy="81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DAB1D03-7DC3-E331-16DB-5780ACD2C0BA}"/>
              </a:ext>
            </a:extLst>
          </p:cNvPr>
          <p:cNvSpPr txBox="1"/>
          <p:nvPr/>
        </p:nvSpPr>
        <p:spPr>
          <a:xfrm>
            <a:off x="6521948" y="3475994"/>
            <a:ext cx="1077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Click on +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E170A0DD-2B14-5E23-30EE-EECDC8E758F4}"/>
              </a:ext>
            </a:extLst>
          </p:cNvPr>
          <p:cNvSpPr/>
          <p:nvPr/>
        </p:nvSpPr>
        <p:spPr>
          <a:xfrm>
            <a:off x="8355595" y="3007360"/>
            <a:ext cx="430259" cy="203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C42EA7F-8D15-C612-B9E6-001F317E9922}"/>
              </a:ext>
            </a:extLst>
          </p:cNvPr>
          <p:cNvSpPr/>
          <p:nvPr/>
        </p:nvSpPr>
        <p:spPr>
          <a:xfrm flipV="1">
            <a:off x="2504955" y="3931920"/>
            <a:ext cx="113859" cy="1740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7C990A3F-DC84-D333-935B-17E2791DB7C9}"/>
              </a:ext>
            </a:extLst>
          </p:cNvPr>
          <p:cNvSpPr/>
          <p:nvPr/>
        </p:nvSpPr>
        <p:spPr>
          <a:xfrm>
            <a:off x="3047722" y="4073430"/>
            <a:ext cx="347608" cy="234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A895E8-3E91-CDDC-7055-B6F8AC9E09E3}"/>
              </a:ext>
            </a:extLst>
          </p:cNvPr>
          <p:cNvSpPr txBox="1"/>
          <p:nvPr/>
        </p:nvSpPr>
        <p:spPr>
          <a:xfrm>
            <a:off x="3166974" y="5730240"/>
            <a:ext cx="2837586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type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>
                <a:latin typeface="Calibri"/>
                <a:ea typeface="Calibri" panose="020F0502020204030204" pitchFamily="34" charset="0"/>
                <a:cs typeface="Calibri"/>
              </a:rPr>
              <a:t>Enter </a:t>
            </a:r>
            <a:r>
              <a:rPr lang="en-IN" sz="1400" b="1">
                <a:latin typeface="Calibri"/>
                <a:ea typeface="Calibri" panose="020F0502020204030204" pitchFamily="34" charset="0"/>
                <a:cs typeface="Calibri"/>
              </a:rPr>
              <a:t>DTR Serial Number</a:t>
            </a:r>
          </a:p>
          <a:p>
            <a:endParaRPr lang="en-IN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B14A22-04B6-313B-DD8C-615F790D3555}"/>
              </a:ext>
            </a:extLst>
          </p:cNvPr>
          <p:cNvSpPr txBox="1"/>
          <p:nvPr/>
        </p:nvSpPr>
        <p:spPr>
          <a:xfrm>
            <a:off x="6290259" y="5532846"/>
            <a:ext cx="22836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Details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Sticker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stick to the Pole &amp; stick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protective sticker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above DTR sticker.</a:t>
            </a:r>
          </a:p>
          <a:p>
            <a:endParaRPr lang="en-IN" sz="1400" dirty="0"/>
          </a:p>
        </p:txBody>
      </p:sp>
      <p:pic>
        <p:nvPicPr>
          <p:cNvPr id="8" name="Picture 7" descr="A screenshot of a map&#10;&#10;Description automatically generated">
            <a:extLst>
              <a:ext uri="{FF2B5EF4-FFF2-40B4-BE49-F238E27FC236}">
                <a16:creationId xmlns:a16="http://schemas.microsoft.com/office/drawing/2014/main" id="{9200B5B0-AACC-13EC-A898-AE1C829BF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65" y="836288"/>
            <a:ext cx="2383817" cy="4696419"/>
          </a:xfrm>
          <a:prstGeom prst="rect">
            <a:avLst/>
          </a:prstGeom>
        </p:spPr>
      </p:pic>
      <p:pic>
        <p:nvPicPr>
          <p:cNvPr id="9" name="Picture 8" descr="A screenshot of a phone&#10;&#10;Description automatically generated">
            <a:extLst>
              <a:ext uri="{FF2B5EF4-FFF2-40B4-BE49-F238E27FC236}">
                <a16:creationId xmlns:a16="http://schemas.microsoft.com/office/drawing/2014/main" id="{D1F2876F-81A3-2B4B-81FA-653491BE1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33" y="852549"/>
            <a:ext cx="2262555" cy="4622964"/>
          </a:xfrm>
          <a:prstGeom prst="rect">
            <a:avLst/>
          </a:prstGeom>
        </p:spPr>
      </p:pic>
      <p:pic>
        <p:nvPicPr>
          <p:cNvPr id="12" name="Picture 11" descr="A screenshot of a phone&#10;&#10;Description automatically generated">
            <a:extLst>
              <a:ext uri="{FF2B5EF4-FFF2-40B4-BE49-F238E27FC236}">
                <a16:creationId xmlns:a16="http://schemas.microsoft.com/office/drawing/2014/main" id="{E1E69A14-9C6E-C1EE-9C61-CE0FB66C6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98" y="847174"/>
            <a:ext cx="2242958" cy="4633711"/>
          </a:xfrm>
          <a:prstGeom prst="rect">
            <a:avLst/>
          </a:prstGeom>
        </p:spPr>
      </p:pic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DFDB9E9-AE59-3A82-9C0D-12B91DC812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503" y="852548"/>
            <a:ext cx="2326013" cy="462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18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CDA5DD5F-BBFA-4D6A-5C9D-227699B38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123" y="664028"/>
            <a:ext cx="2410098" cy="5355772"/>
          </a:xfrm>
          <a:prstGeom prst="rect">
            <a:avLst/>
          </a:prstGeom>
        </p:spPr>
      </p:pic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5ECC2E76-C6C0-AAB8-2D97-542A91F6E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" y="664029"/>
            <a:ext cx="2410097" cy="5355771"/>
          </a:xfrm>
          <a:prstGeom prst="rect">
            <a:avLst/>
          </a:prstGeom>
        </p:spPr>
      </p:pic>
      <p:pic>
        <p:nvPicPr>
          <p:cNvPr id="8" name="Picture 7" descr="A screenshot of a phone&#10;&#10;Description automatically generated">
            <a:extLst>
              <a:ext uri="{FF2B5EF4-FFF2-40B4-BE49-F238E27FC236}">
                <a16:creationId xmlns:a16="http://schemas.microsoft.com/office/drawing/2014/main" id="{79D7C999-A0F6-E99E-24E0-E82FE805F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837" y="664028"/>
            <a:ext cx="2410096" cy="5246915"/>
          </a:xfrm>
          <a:prstGeom prst="rect">
            <a:avLst/>
          </a:prstGeom>
        </p:spPr>
      </p:pic>
      <p:pic>
        <p:nvPicPr>
          <p:cNvPr id="10" name="Picture 9" descr="A screenshot of a phone&#10;&#10;Description automatically generated">
            <a:extLst>
              <a:ext uri="{FF2B5EF4-FFF2-40B4-BE49-F238E27FC236}">
                <a16:creationId xmlns:a16="http://schemas.microsoft.com/office/drawing/2014/main" id="{E30CA4C8-DD28-D58C-F8F0-03F483761B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834" y="664031"/>
            <a:ext cx="2410096" cy="535576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C1F781-2023-2A00-FCB9-B750E354BD3E}"/>
              </a:ext>
            </a:extLst>
          </p:cNvPr>
          <p:cNvSpPr/>
          <p:nvPr/>
        </p:nvSpPr>
        <p:spPr>
          <a:xfrm>
            <a:off x="8904514" y="1905000"/>
            <a:ext cx="511629" cy="468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49173C-89FF-A961-B1D7-14B5C2542539}"/>
              </a:ext>
            </a:extLst>
          </p:cNvPr>
          <p:cNvSpPr txBox="1"/>
          <p:nvPr/>
        </p:nvSpPr>
        <p:spPr>
          <a:xfrm>
            <a:off x="3309257" y="6019800"/>
            <a:ext cx="2188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Check the Signal Strength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4E2872-1E02-39AE-656D-50A3D8DF3836}"/>
              </a:ext>
            </a:extLst>
          </p:cNvPr>
          <p:cNvSpPr txBox="1"/>
          <p:nvPr/>
        </p:nvSpPr>
        <p:spPr>
          <a:xfrm>
            <a:off x="5736767" y="5943598"/>
            <a:ext cx="29500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Upload the DTR Serial no and  images up to 4 Images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29FD51-962A-146E-8423-BBEDBDA9B735}"/>
              </a:ext>
            </a:extLst>
          </p:cNvPr>
          <p:cNvSpPr txBox="1"/>
          <p:nvPr/>
        </p:nvSpPr>
        <p:spPr>
          <a:xfrm>
            <a:off x="666750" y="5965369"/>
            <a:ext cx="2315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Check the Captured location of DTR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E2CBBF-CC34-F8CA-6675-1256D925C9FC}"/>
              </a:ext>
            </a:extLst>
          </p:cNvPr>
          <p:cNvSpPr txBox="1"/>
          <p:nvPr/>
        </p:nvSpPr>
        <p:spPr>
          <a:xfrm>
            <a:off x="3156860" y="129411"/>
            <a:ext cx="443048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DTR Mapping and Images</a:t>
            </a:r>
          </a:p>
        </p:txBody>
      </p:sp>
    </p:spTree>
    <p:extLst>
      <p:ext uri="{BB962C8B-B14F-4D97-AF65-F5344CB8AC3E}">
        <p14:creationId xmlns:p14="http://schemas.microsoft.com/office/powerpoint/2010/main" val="1333572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C46AF2D9-4295-4D21-FAAC-B64754808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24" y="837653"/>
            <a:ext cx="2332212" cy="5182693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screenshot of a phone&#10;&#10;Description automatically generated">
            <a:extLst>
              <a:ext uri="{FF2B5EF4-FFF2-40B4-BE49-F238E27FC236}">
                <a16:creationId xmlns:a16="http://schemas.microsoft.com/office/drawing/2014/main" id="{5406BE8C-2AF7-5BA1-085B-375ACF277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64" y="801985"/>
            <a:ext cx="2332201" cy="518266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8E2170A5-5FDD-AA64-D885-4729C78E8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775" y="801985"/>
            <a:ext cx="2237515" cy="49722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166931-08E8-9E29-4EDC-AFCF0E65AD7A}"/>
              </a:ext>
            </a:extLst>
          </p:cNvPr>
          <p:cNvSpPr txBox="1"/>
          <p:nvPr/>
        </p:nvSpPr>
        <p:spPr>
          <a:xfrm>
            <a:off x="1360714" y="6172200"/>
            <a:ext cx="7380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IN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Capacity of DTR </a:t>
            </a: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dropdown list</a:t>
            </a:r>
          </a:p>
          <a:p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78D475-9038-5BAB-F5FA-977BD43802AC}"/>
              </a:ext>
            </a:extLst>
          </p:cNvPr>
          <p:cNvSpPr txBox="1"/>
          <p:nvPr/>
        </p:nvSpPr>
        <p:spPr>
          <a:xfrm>
            <a:off x="6324600" y="6172200"/>
            <a:ext cx="450668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Write the Remarks of DTR Condition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31317F-C19D-59D2-D6F8-0A01E4602BD7}"/>
              </a:ext>
            </a:extLst>
          </p:cNvPr>
          <p:cNvSpPr txBox="1"/>
          <p:nvPr/>
        </p:nvSpPr>
        <p:spPr>
          <a:xfrm>
            <a:off x="3156860" y="325358"/>
            <a:ext cx="443048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DTR Questionnaire</a:t>
            </a:r>
          </a:p>
          <a:p>
            <a:pPr algn="ctr"/>
            <a:endParaRPr lang="en-IN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617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screenshot of a phone&#10;&#10;Description automatically generated">
            <a:extLst>
              <a:ext uri="{FF2B5EF4-FFF2-40B4-BE49-F238E27FC236}">
                <a16:creationId xmlns:a16="http://schemas.microsoft.com/office/drawing/2014/main" id="{A1EFA97A-19A0-CA68-4F47-B8976975F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03" y="1069986"/>
            <a:ext cx="2072160" cy="46048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screenshot of a phone&#10;&#10;Description automatically generated">
            <a:extLst>
              <a:ext uri="{FF2B5EF4-FFF2-40B4-BE49-F238E27FC236}">
                <a16:creationId xmlns:a16="http://schemas.microsoft.com/office/drawing/2014/main" id="{2B7DD960-E7C4-5FCC-3F79-2DFE19007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95" y="994674"/>
            <a:ext cx="2072160" cy="460480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screenshot of a phone&#10;&#10;Description automatically generated">
            <a:extLst>
              <a:ext uri="{FF2B5EF4-FFF2-40B4-BE49-F238E27FC236}">
                <a16:creationId xmlns:a16="http://schemas.microsoft.com/office/drawing/2014/main" id="{D330684E-1F18-18DA-1FAC-F312D9FF3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54" y="1058211"/>
            <a:ext cx="2072160" cy="460480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4F71440-E13E-69C1-1790-DAECEB39F637}"/>
              </a:ext>
            </a:extLst>
          </p:cNvPr>
          <p:cNvSpPr txBox="1"/>
          <p:nvPr/>
        </p:nvSpPr>
        <p:spPr>
          <a:xfrm>
            <a:off x="3135089" y="370115"/>
            <a:ext cx="443048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N">
                <a:solidFill>
                  <a:schemeClr val="tx2">
                    <a:lumMod val="60000"/>
                    <a:lumOff val="40000"/>
                  </a:schemeClr>
                </a:solidFill>
              </a:rPr>
              <a:t>DTR Questionnaire</a:t>
            </a:r>
          </a:p>
          <a:p>
            <a:pPr algn="ctr"/>
            <a:endParaRPr lang="en-IN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FCBE74-B757-E9B9-F91C-CB46271234D0}"/>
              </a:ext>
            </a:extLst>
          </p:cNvPr>
          <p:cNvSpPr txBox="1"/>
          <p:nvPr/>
        </p:nvSpPr>
        <p:spPr>
          <a:xfrm>
            <a:off x="555170" y="5663011"/>
            <a:ext cx="249281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Is there an Existing meter installed at location please Click on Yes/No</a:t>
            </a:r>
          </a:p>
          <a:p>
            <a:endParaRPr lang="en-IN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37E354-57E8-9E5B-6DB6-9339BAAF7C6F}"/>
              </a:ext>
            </a:extLst>
          </p:cNvPr>
          <p:cNvSpPr txBox="1"/>
          <p:nvPr/>
        </p:nvSpPr>
        <p:spPr>
          <a:xfrm>
            <a:off x="6320132" y="5750099"/>
            <a:ext cx="262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If you click on ‘No’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Select the size of the pole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99E179-A5AC-C747-5D50-28F33DD0FA8F}"/>
              </a:ext>
            </a:extLst>
          </p:cNvPr>
          <p:cNvSpPr txBox="1"/>
          <p:nvPr/>
        </p:nvSpPr>
        <p:spPr>
          <a:xfrm>
            <a:off x="3457844" y="5602957"/>
            <a:ext cx="24296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If you click on ‘Yes’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Enter the DTR Make and Serial 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Click on Existing Meter type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9974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phone&#10;&#10;Description automatically generated">
            <a:extLst>
              <a:ext uri="{FF2B5EF4-FFF2-40B4-BE49-F238E27FC236}">
                <a16:creationId xmlns:a16="http://schemas.microsoft.com/office/drawing/2014/main" id="{6B93043B-90AA-086E-8CB8-6E0945D29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7"/>
          <a:stretch/>
        </p:blipFill>
        <p:spPr>
          <a:xfrm>
            <a:off x="2641157" y="1328055"/>
            <a:ext cx="2085408" cy="4425833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C52E385D-7DBC-BA3E-AD9B-954AD837DE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7"/>
          <a:stretch/>
        </p:blipFill>
        <p:spPr>
          <a:xfrm>
            <a:off x="261257" y="1328056"/>
            <a:ext cx="2154281" cy="4571999"/>
          </a:xfrm>
          <a:prstGeom prst="rect">
            <a:avLst/>
          </a:prstGeom>
        </p:spPr>
      </p:pic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68F71354-80A9-9BA1-0109-4BFA65BF7D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5"/>
          <a:stretch/>
        </p:blipFill>
        <p:spPr>
          <a:xfrm>
            <a:off x="4952184" y="1328055"/>
            <a:ext cx="2085408" cy="4437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D5794F-D195-9365-85ED-66771A9094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880" b="6277"/>
          <a:stretch/>
        </p:blipFill>
        <p:spPr>
          <a:xfrm>
            <a:off x="7332083" y="1328055"/>
            <a:ext cx="2030760" cy="44258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34CA8E-AA4B-81B4-0187-A9E5CD81AFA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315" b="13732"/>
          <a:stretch/>
        </p:blipFill>
        <p:spPr>
          <a:xfrm>
            <a:off x="9776463" y="1328055"/>
            <a:ext cx="1894234" cy="44258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8893B8-65A8-0117-A324-64B0FD38A0E3}"/>
              </a:ext>
            </a:extLst>
          </p:cNvPr>
          <p:cNvSpPr txBox="1"/>
          <p:nvPr/>
        </p:nvSpPr>
        <p:spPr>
          <a:xfrm>
            <a:off x="3026229" y="315685"/>
            <a:ext cx="443048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N">
                <a:solidFill>
                  <a:schemeClr val="bg2">
                    <a:lumMod val="25000"/>
                  </a:schemeClr>
                </a:solidFill>
              </a:rPr>
              <a:t>DTR Questionnire</a:t>
            </a:r>
          </a:p>
          <a:p>
            <a:pPr algn="ctr"/>
            <a:endParaRPr lang="en-IN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1A0825-434E-142F-61B5-5FB3F476E0E5}"/>
              </a:ext>
            </a:extLst>
          </p:cNvPr>
          <p:cNvSpPr txBox="1"/>
          <p:nvPr/>
        </p:nvSpPr>
        <p:spPr>
          <a:xfrm>
            <a:off x="4672135" y="5689835"/>
            <a:ext cx="2730149" cy="140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Enter the Equipment Number &amp; DTR Make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Enter Serial no of the DTR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Click on Toggle button  LT,HT &amp; AB switch</a:t>
            </a:r>
          </a:p>
          <a:p>
            <a:endParaRPr lang="en-IN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9169E0-4E6A-EC85-8692-6E8E3F2B9F05}"/>
              </a:ext>
            </a:extLst>
          </p:cNvPr>
          <p:cNvSpPr txBox="1"/>
          <p:nvPr/>
        </p:nvSpPr>
        <p:spPr>
          <a:xfrm>
            <a:off x="359228" y="5900054"/>
            <a:ext cx="2023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</a:t>
            </a:r>
            <a:r>
              <a:rPr lang="en-IN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Pole size </a:t>
            </a: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dropdown list</a:t>
            </a:r>
          </a:p>
          <a:p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EA5854-7920-874A-D8C5-6F40BA70EBA5}"/>
              </a:ext>
            </a:extLst>
          </p:cNvPr>
          <p:cNvSpPr txBox="1"/>
          <p:nvPr/>
        </p:nvSpPr>
        <p:spPr>
          <a:xfrm>
            <a:off x="7304310" y="5780309"/>
            <a:ext cx="196055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Scan the </a:t>
            </a:r>
            <a:r>
              <a:rPr lang="en-IN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 Code </a:t>
            </a:r>
            <a:r>
              <a:rPr lang="en-IN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DTR sticker which filled with DTR information</a:t>
            </a:r>
          </a:p>
          <a:p>
            <a:endParaRPr lang="en-IN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924B7F8-D9F5-087B-0C28-7661F34091C9}"/>
              </a:ext>
            </a:extLst>
          </p:cNvPr>
          <p:cNvSpPr/>
          <p:nvPr/>
        </p:nvSpPr>
        <p:spPr>
          <a:xfrm>
            <a:off x="2415538" y="2122716"/>
            <a:ext cx="225619" cy="1197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6DF997-57B1-29C6-75B3-976726B97CD6}"/>
              </a:ext>
            </a:extLst>
          </p:cNvPr>
          <p:cNvSpPr txBox="1"/>
          <p:nvPr/>
        </p:nvSpPr>
        <p:spPr>
          <a:xfrm>
            <a:off x="9482541" y="5780309"/>
            <a:ext cx="24058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the </a:t>
            </a:r>
            <a:r>
              <a:rPr lang="en-IN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QR is scanned</a:t>
            </a:r>
            <a:r>
              <a:rPr lang="en-IN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DTR point information is saved successfully.</a:t>
            </a:r>
          </a:p>
          <a:p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999892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70BAE7-FBDA-C4D6-C819-559F93B093CA}"/>
              </a:ext>
            </a:extLst>
          </p:cNvPr>
          <p:cNvSpPr txBox="1"/>
          <p:nvPr/>
        </p:nvSpPr>
        <p:spPr>
          <a:xfrm>
            <a:off x="2794247" y="226319"/>
            <a:ext cx="6014224" cy="612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>
                <a:solidFill>
                  <a:schemeClr val="accent1"/>
                </a:solidFill>
                <a:latin typeface="Calibri"/>
                <a:ea typeface="Calibri" panose="020F0502020204030204" pitchFamily="34" charset="0"/>
                <a:cs typeface="Calibri"/>
              </a:rPr>
              <a:t>How to add Service Connection Point </a:t>
            </a:r>
            <a:endParaRPr lang="en-US" sz="2800" b="1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4A72D-836B-51D4-619B-6CA5EC8E00DA}"/>
              </a:ext>
            </a:extLst>
          </p:cNvPr>
          <p:cNvSpPr txBox="1"/>
          <p:nvPr/>
        </p:nvSpPr>
        <p:spPr>
          <a:xfrm>
            <a:off x="756459" y="4983481"/>
            <a:ext cx="6858000" cy="213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Point type as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Connection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Backlink Point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>
                <a:latin typeface="Calibri"/>
                <a:ea typeface="Calibri" panose="020F0502020204030204" pitchFamily="34" charset="0"/>
                <a:cs typeface="Calibri"/>
              </a:rPr>
              <a:t>Check</a:t>
            </a:r>
            <a:r>
              <a:rPr lang="en-US" sz="1400" b="1">
                <a:latin typeface="Calibri"/>
                <a:ea typeface="Calibri" panose="020F0502020204030204" pitchFamily="34" charset="0"/>
                <a:cs typeface="Calibri"/>
              </a:rPr>
              <a:t> Backlink point DTR </a:t>
            </a:r>
            <a:r>
              <a:rPr lang="en-US" sz="1400">
                <a:latin typeface="Calibri"/>
                <a:ea typeface="Calibri" panose="020F0502020204030204" pitchFamily="34" charset="0"/>
                <a:cs typeface="Calibri"/>
              </a:rPr>
              <a:t>that is associated with the service (note: Check the point correctly to avoid accuracy issues)</a:t>
            </a:r>
            <a:endParaRPr lang="en-US" sz="1400"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BC83623-4ED7-5005-E5C4-79A29811D69F}"/>
              </a:ext>
            </a:extLst>
          </p:cNvPr>
          <p:cNvSpPr/>
          <p:nvPr/>
        </p:nvSpPr>
        <p:spPr>
          <a:xfrm flipV="1">
            <a:off x="2523356" y="3574146"/>
            <a:ext cx="505838" cy="1244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 descr="A screenshot of a map&#10;&#10;Description automatically generated">
            <a:extLst>
              <a:ext uri="{FF2B5EF4-FFF2-40B4-BE49-F238E27FC236}">
                <a16:creationId xmlns:a16="http://schemas.microsoft.com/office/drawing/2014/main" id="{B6F6ECAD-1247-B490-0601-F217766932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4"/>
          <a:stretch/>
        </p:blipFill>
        <p:spPr>
          <a:xfrm>
            <a:off x="654720" y="1014700"/>
            <a:ext cx="2175295" cy="4093851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BE43E488-A25F-33A2-6481-50FFB7DF2A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4"/>
          <a:stretch/>
        </p:blipFill>
        <p:spPr>
          <a:xfrm>
            <a:off x="3041920" y="1014702"/>
            <a:ext cx="1855910" cy="409385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A084FB1-E74D-C0F4-DE2D-4628A57ADB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9"/>
          <a:stretch/>
        </p:blipFill>
        <p:spPr>
          <a:xfrm>
            <a:off x="9508185" y="1088571"/>
            <a:ext cx="2134365" cy="4093848"/>
          </a:xfrm>
          <a:prstGeom prst="rect">
            <a:avLst/>
          </a:prstGeom>
        </p:spPr>
      </p:pic>
      <p:pic>
        <p:nvPicPr>
          <p:cNvPr id="10" name="Picture 9" descr="A screenshot of a phone&#10;&#10;Description automatically generated">
            <a:extLst>
              <a:ext uri="{FF2B5EF4-FFF2-40B4-BE49-F238E27FC236}">
                <a16:creationId xmlns:a16="http://schemas.microsoft.com/office/drawing/2014/main" id="{8DCA94C6-0983-FE9F-BBE8-3C269038EA6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4"/>
          <a:stretch/>
        </p:blipFill>
        <p:spPr>
          <a:xfrm>
            <a:off x="4991298" y="1014702"/>
            <a:ext cx="2047488" cy="4093849"/>
          </a:xfrm>
          <a:prstGeom prst="rect">
            <a:avLst/>
          </a:prstGeom>
        </p:spPr>
      </p:pic>
      <p:pic>
        <p:nvPicPr>
          <p:cNvPr id="12" name="Picture 11" descr="A screenshot of a phone&#10;&#10;Description automatically generated">
            <a:extLst>
              <a:ext uri="{FF2B5EF4-FFF2-40B4-BE49-F238E27FC236}">
                <a16:creationId xmlns:a16="http://schemas.microsoft.com/office/drawing/2014/main" id="{FA98ACA3-D260-45ED-D5FC-665CC7A3F8E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9"/>
          <a:stretch/>
        </p:blipFill>
        <p:spPr>
          <a:xfrm>
            <a:off x="7132254" y="1014704"/>
            <a:ext cx="2074709" cy="4093848"/>
          </a:xfrm>
          <a:prstGeom prst="rect">
            <a:avLst/>
          </a:prstGeom>
        </p:spPr>
      </p:pic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74C56893-1F6B-43D3-81F3-B1AB17C9BD31}"/>
              </a:ext>
            </a:extLst>
          </p:cNvPr>
          <p:cNvCxnSpPr>
            <a:cxnSpLocks/>
          </p:cNvCxnSpPr>
          <p:nvPr/>
        </p:nvCxnSpPr>
        <p:spPr>
          <a:xfrm rot="10800000" flipV="1">
            <a:off x="7941424" y="3156858"/>
            <a:ext cx="1661904" cy="1360713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B4CA90D-1A34-D238-D249-395F2DAF9864}"/>
              </a:ext>
            </a:extLst>
          </p:cNvPr>
          <p:cNvCxnSpPr/>
          <p:nvPr/>
        </p:nvCxnSpPr>
        <p:spPr>
          <a:xfrm>
            <a:off x="4441373" y="3665948"/>
            <a:ext cx="5120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604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56C7130-8567-47C7-79AC-4886DA41C379}"/>
              </a:ext>
            </a:extLst>
          </p:cNvPr>
          <p:cNvSpPr txBox="1"/>
          <p:nvPr/>
        </p:nvSpPr>
        <p:spPr>
          <a:xfrm>
            <a:off x="3377504" y="5841996"/>
            <a:ext cx="5736296" cy="10495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Service connection Sticker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400">
                <a:latin typeface="Calibri"/>
                <a:ea typeface="Calibri" panose="020F0502020204030204" pitchFamily="34" charset="0"/>
                <a:cs typeface="Calibri"/>
              </a:rPr>
              <a:t>Fill the Details on </a:t>
            </a:r>
            <a:r>
              <a:rPr lang="en-IN" sz="1400" b="1">
                <a:latin typeface="Calibri"/>
                <a:ea typeface="Calibri" panose="020F0502020204030204" pitchFamily="34" charset="0"/>
                <a:cs typeface="Calibri"/>
              </a:rPr>
              <a:t>Service QR Sticker </a:t>
            </a:r>
            <a:r>
              <a:rPr lang="en-IN" sz="1400">
                <a:latin typeface="Calibri"/>
                <a:ea typeface="Calibri" panose="020F0502020204030204" pitchFamily="34" charset="0"/>
                <a:cs typeface="Calibri"/>
              </a:rPr>
              <a:t>and stick to the Pole &amp; stick </a:t>
            </a:r>
            <a:r>
              <a:rPr lang="en-IN" sz="1400" b="1">
                <a:latin typeface="Calibri"/>
                <a:ea typeface="Calibri" panose="020F0502020204030204" pitchFamily="34" charset="0"/>
                <a:cs typeface="Calibri"/>
              </a:rPr>
              <a:t>Weather protection seal </a:t>
            </a:r>
            <a:r>
              <a:rPr lang="en-IN" sz="1400">
                <a:latin typeface="Calibri"/>
                <a:ea typeface="Calibri" panose="020F0502020204030204" pitchFamily="34" charset="0"/>
                <a:cs typeface="Calibri"/>
              </a:rPr>
              <a:t>above Service connection sticker.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839E0E-7D7E-0DBE-ADC9-2038C4F24742}"/>
              </a:ext>
            </a:extLst>
          </p:cNvPr>
          <p:cNvSpPr txBox="1"/>
          <p:nvPr/>
        </p:nvSpPr>
        <p:spPr>
          <a:xfrm>
            <a:off x="9217156" y="5920377"/>
            <a:ext cx="2596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minimum 2 images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Borewell pipes, Motor &amp; Starter Panel.</a:t>
            </a:r>
          </a:p>
          <a:p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E579A0-040D-2AF4-F59D-E2B6B1D4ABEF}"/>
              </a:ext>
            </a:extLst>
          </p:cNvPr>
          <p:cNvSpPr txBox="1"/>
          <p:nvPr/>
        </p:nvSpPr>
        <p:spPr>
          <a:xfrm>
            <a:off x="459383" y="5546636"/>
            <a:ext cx="307629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200" dirty="0"/>
              <a:t>Check the </a:t>
            </a:r>
            <a:r>
              <a:rPr lang="en-IN" sz="1200" b="1" dirty="0"/>
              <a:t>Service connection map view Location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200" dirty="0"/>
              <a:t>Check </a:t>
            </a:r>
            <a:r>
              <a:rPr lang="en-IN" sz="1200" b="1" dirty="0"/>
              <a:t>the Accuracy below 40 meters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200" dirty="0"/>
              <a:t>Check the </a:t>
            </a:r>
            <a:r>
              <a:rPr lang="en-IN" sz="1200" b="1" dirty="0"/>
              <a:t>Signal strength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1400" dirty="0"/>
          </a:p>
        </p:txBody>
      </p:sp>
      <p:pic>
        <p:nvPicPr>
          <p:cNvPr id="7" name="Picture 6" descr="A screenshot of a map&#10;&#10;Description automatically generated">
            <a:extLst>
              <a:ext uri="{FF2B5EF4-FFF2-40B4-BE49-F238E27FC236}">
                <a16:creationId xmlns:a16="http://schemas.microsoft.com/office/drawing/2014/main" id="{B58FAF71-B6CE-3904-0B5B-1DEAF0EEB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00" y="942188"/>
            <a:ext cx="2346919" cy="4552588"/>
          </a:xfrm>
          <a:prstGeom prst="rect">
            <a:avLst/>
          </a:prstGeom>
        </p:spPr>
      </p:pic>
      <p:pic>
        <p:nvPicPr>
          <p:cNvPr id="8" name="Picture 7" descr="A screenshot of a phone&#10;&#10;Description automatically generated">
            <a:extLst>
              <a:ext uri="{FF2B5EF4-FFF2-40B4-BE49-F238E27FC236}">
                <a16:creationId xmlns:a16="http://schemas.microsoft.com/office/drawing/2014/main" id="{6E46BFAB-6F79-5FE2-CA89-121EEBC92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63" y="942188"/>
            <a:ext cx="2346919" cy="4552588"/>
          </a:xfrm>
          <a:prstGeom prst="rect">
            <a:avLst/>
          </a:prstGeom>
        </p:spPr>
      </p:pic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8FEF24F5-C096-F43B-6626-9891F44CB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26" y="942188"/>
            <a:ext cx="2438359" cy="4802399"/>
          </a:xfrm>
          <a:prstGeom prst="rect">
            <a:avLst/>
          </a:prstGeom>
        </p:spPr>
      </p:pic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3BA817-56FD-F06C-3383-309B590F2F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039" y="942189"/>
            <a:ext cx="2207201" cy="49048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9761B8A-D874-18BA-3256-378800D34854}"/>
              </a:ext>
            </a:extLst>
          </p:cNvPr>
          <p:cNvSpPr txBox="1"/>
          <p:nvPr/>
        </p:nvSpPr>
        <p:spPr>
          <a:xfrm>
            <a:off x="3535680" y="283029"/>
            <a:ext cx="557811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>
                <a:solidFill>
                  <a:schemeClr val="tx2">
                    <a:lumMod val="60000"/>
                    <a:lumOff val="40000"/>
                  </a:schemeClr>
                </a:solidFill>
              </a:rPr>
              <a:t>Service Connection Mapping with Images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77EA8D-1BFC-99B7-F840-03C500899AA8}"/>
              </a:ext>
            </a:extLst>
          </p:cNvPr>
          <p:cNvSpPr/>
          <p:nvPr/>
        </p:nvSpPr>
        <p:spPr>
          <a:xfrm>
            <a:off x="9437914" y="1991706"/>
            <a:ext cx="435429" cy="4140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1635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C811576-B5C8-7BEF-25C3-F07500BC3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773" y="600005"/>
            <a:ext cx="2184607" cy="47411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6BDAA1-8528-8EDE-7AB5-D62388C11BC8}"/>
              </a:ext>
            </a:extLst>
          </p:cNvPr>
          <p:cNvSpPr txBox="1"/>
          <p:nvPr/>
        </p:nvSpPr>
        <p:spPr>
          <a:xfrm>
            <a:off x="1211035" y="5583307"/>
            <a:ext cx="6887936" cy="10218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on the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Motor Status 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Motor Capacity from the Dropdown list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b="1">
                <a:latin typeface="Calibri"/>
                <a:ea typeface="Calibri" panose="020F0502020204030204" pitchFamily="34" charset="0"/>
                <a:cs typeface="Calibri"/>
              </a:rPr>
              <a:t>User must Click On </a:t>
            </a:r>
            <a:r>
              <a:rPr lang="en-US" sz="1400" b="1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Calibri" panose="020F0502020204030204" pitchFamily="34" charset="0"/>
                <a:cs typeface="Calibri"/>
              </a:rPr>
              <a:t>MASTER SYNC (top right) </a:t>
            </a:r>
            <a:r>
              <a:rPr lang="en-US" sz="1400" b="1">
                <a:latin typeface="Calibri"/>
                <a:ea typeface="Calibri" panose="020F0502020204030204" pitchFamily="34" charset="0"/>
                <a:cs typeface="Calibri"/>
              </a:rPr>
              <a:t>to view the LT distribution Area from the Dropdown list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39D9885-81DC-9956-C6FF-EBACCA058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29" y="600005"/>
            <a:ext cx="2117646" cy="4705880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93F336AD-7011-C2C9-36C2-AE47B727A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029" y="600005"/>
            <a:ext cx="2133499" cy="4741110"/>
          </a:xfrm>
          <a:prstGeom prst="rect">
            <a:avLst/>
          </a:prstGeom>
        </p:spPr>
      </p:pic>
      <p:pic>
        <p:nvPicPr>
          <p:cNvPr id="9" name="Picture 8" descr="A screenshot of a phone&#10;&#10;Description automatically generated">
            <a:extLst>
              <a:ext uri="{FF2B5EF4-FFF2-40B4-BE49-F238E27FC236}">
                <a16:creationId xmlns:a16="http://schemas.microsoft.com/office/drawing/2014/main" id="{A41051F8-13B6-7045-EFDD-7FAB7E484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23" y="600005"/>
            <a:ext cx="2117646" cy="4705880"/>
          </a:xfrm>
          <a:prstGeom prst="rect">
            <a:avLst/>
          </a:prstGeom>
        </p:spPr>
      </p:pic>
      <p:pic>
        <p:nvPicPr>
          <p:cNvPr id="11" name="Picture 10" descr="A screenshot of a phone&#10;&#10;Description automatically generated">
            <a:extLst>
              <a:ext uri="{FF2B5EF4-FFF2-40B4-BE49-F238E27FC236}">
                <a16:creationId xmlns:a16="http://schemas.microsoft.com/office/drawing/2014/main" id="{1AE419FF-8C1F-07AA-87EB-622E6049BF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789" y="600005"/>
            <a:ext cx="2117646" cy="470588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2A8A94B-434E-C0FA-A47B-B936B755362B}"/>
              </a:ext>
            </a:extLst>
          </p:cNvPr>
          <p:cNvCxnSpPr/>
          <p:nvPr/>
        </p:nvCxnSpPr>
        <p:spPr>
          <a:xfrm>
            <a:off x="1981200" y="1861457"/>
            <a:ext cx="7555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7599C0B-6D15-6716-D54E-7FD50849FDC9}"/>
              </a:ext>
            </a:extLst>
          </p:cNvPr>
          <p:cNvCxnSpPr/>
          <p:nvPr/>
        </p:nvCxnSpPr>
        <p:spPr>
          <a:xfrm>
            <a:off x="2416628" y="1513115"/>
            <a:ext cx="4354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8D88DAB-D5B8-4BE8-D020-D0B0DA8646E1}"/>
              </a:ext>
            </a:extLst>
          </p:cNvPr>
          <p:cNvSpPr txBox="1"/>
          <p:nvPr/>
        </p:nvSpPr>
        <p:spPr>
          <a:xfrm>
            <a:off x="3875314" y="76200"/>
            <a:ext cx="43542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>
                <a:solidFill>
                  <a:schemeClr val="bg2">
                    <a:lumMod val="25000"/>
                  </a:schemeClr>
                </a:solidFill>
              </a:rPr>
              <a:t>Service Connection Questionnaire</a:t>
            </a:r>
          </a:p>
        </p:txBody>
      </p:sp>
    </p:spTree>
    <p:extLst>
      <p:ext uri="{BB962C8B-B14F-4D97-AF65-F5344CB8AC3E}">
        <p14:creationId xmlns:p14="http://schemas.microsoft.com/office/powerpoint/2010/main" val="2275032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E7942923-71C0-1319-DE92-94BEBD25AF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1"/>
          <a:stretch/>
        </p:blipFill>
        <p:spPr>
          <a:xfrm>
            <a:off x="4700679" y="608070"/>
            <a:ext cx="1974655" cy="46048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1C93A0C-CDE4-4556-8FA2-A4255EC531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78"/>
          <a:stretch/>
        </p:blipFill>
        <p:spPr>
          <a:xfrm>
            <a:off x="472597" y="590909"/>
            <a:ext cx="1908088" cy="4205302"/>
          </a:xfrm>
          <a:prstGeom prst="rect">
            <a:avLst/>
          </a:prstGeom>
        </p:spPr>
      </p:pic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AD66B705-3664-A5A1-D7C5-1F623D58A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830" y="590619"/>
            <a:ext cx="2072160" cy="4604800"/>
          </a:xfrm>
          <a:prstGeom prst="rect">
            <a:avLst/>
          </a:prstGeom>
        </p:spPr>
      </p:pic>
      <p:pic>
        <p:nvPicPr>
          <p:cNvPr id="5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BC6E2955-DEEB-C6F4-9513-33BBC3604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63" y="608359"/>
            <a:ext cx="2072160" cy="460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BA26CC-1EB6-BCE2-BDE8-AD35D4C80C26}"/>
              </a:ext>
            </a:extLst>
          </p:cNvPr>
          <p:cNvSpPr txBox="1"/>
          <p:nvPr/>
        </p:nvSpPr>
        <p:spPr>
          <a:xfrm>
            <a:off x="393992" y="4820270"/>
            <a:ext cx="2411681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Select Authorization type </a:t>
            </a:r>
          </a:p>
          <a:p>
            <a:endParaRPr lang="en-IN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CFD277-7774-3163-3600-B6032E0C0988}"/>
              </a:ext>
            </a:extLst>
          </p:cNvPr>
          <p:cNvSpPr txBox="1"/>
          <p:nvPr/>
        </p:nvSpPr>
        <p:spPr>
          <a:xfrm>
            <a:off x="4312748" y="5398564"/>
            <a:ext cx="2411681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Select Yes/No for Is meter already installed ? and Do you know the USC number? 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CFE47B6-F448-49B9-7D60-9B0EFF9403E7}"/>
              </a:ext>
            </a:extLst>
          </p:cNvPr>
          <p:cNvCxnSpPr>
            <a:cxnSpLocks/>
          </p:cNvCxnSpPr>
          <p:nvPr/>
        </p:nvCxnSpPr>
        <p:spPr>
          <a:xfrm flipV="1">
            <a:off x="6097451" y="1945926"/>
            <a:ext cx="1325525" cy="21771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1687A2D-24C4-EA80-A036-FA123DB915D5}"/>
              </a:ext>
            </a:extLst>
          </p:cNvPr>
          <p:cNvCxnSpPr>
            <a:cxnSpLocks/>
          </p:cNvCxnSpPr>
          <p:nvPr/>
        </p:nvCxnSpPr>
        <p:spPr>
          <a:xfrm flipV="1">
            <a:off x="5823857" y="1644841"/>
            <a:ext cx="4582886" cy="3023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D1B1BA8-EC13-1F37-106A-C23950E8C977}"/>
              </a:ext>
            </a:extLst>
          </p:cNvPr>
          <p:cNvSpPr txBox="1"/>
          <p:nvPr/>
        </p:nvSpPr>
        <p:spPr>
          <a:xfrm>
            <a:off x="6608627" y="5409618"/>
            <a:ext cx="222201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dirty="0"/>
              <a:t>Here are the meter no. Details with linked USC numbers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2A5B8F-24D2-CB4B-8254-ABE0985A1F36}"/>
              </a:ext>
            </a:extLst>
          </p:cNvPr>
          <p:cNvSpPr txBox="1"/>
          <p:nvPr/>
        </p:nvSpPr>
        <p:spPr>
          <a:xfrm>
            <a:off x="8508057" y="5397984"/>
            <a:ext cx="2743199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dirty="0"/>
              <a:t>Here is the dropdown menu of all the Sc numbers in the selected LT area</a:t>
            </a:r>
          </a:p>
        </p:txBody>
      </p:sp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FFDFEEBB-3F3A-6EDA-92AF-66672DD479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052" y="608070"/>
            <a:ext cx="2072160" cy="46048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5AFE2E-31EB-071C-FE15-4BC0E58469FA}"/>
              </a:ext>
            </a:extLst>
          </p:cNvPr>
          <p:cNvSpPr txBox="1"/>
          <p:nvPr/>
        </p:nvSpPr>
        <p:spPr>
          <a:xfrm>
            <a:off x="3875314" y="76200"/>
            <a:ext cx="43542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>
                <a:solidFill>
                  <a:schemeClr val="bg2">
                    <a:lumMod val="25000"/>
                  </a:schemeClr>
                </a:solidFill>
              </a:rPr>
              <a:t>Service Connection Questionnaire</a:t>
            </a:r>
          </a:p>
        </p:txBody>
      </p:sp>
    </p:spTree>
    <p:extLst>
      <p:ext uri="{BB962C8B-B14F-4D97-AF65-F5344CB8AC3E}">
        <p14:creationId xmlns:p14="http://schemas.microsoft.com/office/powerpoint/2010/main" val="3933547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48739-F155-0E7E-0862-854E13D1F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108" y="1218391"/>
            <a:ext cx="2419350" cy="45626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3BCF57-53E8-17CD-AEFF-489A2A796E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396" b="12752"/>
          <a:stretch/>
        </p:blipFill>
        <p:spPr>
          <a:xfrm>
            <a:off x="8923024" y="1218391"/>
            <a:ext cx="2419350" cy="42684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AADF85-206A-85EB-8889-D49F375C1216}"/>
              </a:ext>
            </a:extLst>
          </p:cNvPr>
          <p:cNvSpPr txBox="1"/>
          <p:nvPr/>
        </p:nvSpPr>
        <p:spPr>
          <a:xfrm>
            <a:off x="5750560" y="5862320"/>
            <a:ext cx="2621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Scan the </a:t>
            </a:r>
            <a:r>
              <a:rPr lang="en-IN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 Code </a:t>
            </a: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service connection </a:t>
            </a:r>
          </a:p>
          <a:p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9A694B-0859-313E-394E-3F466B263A31}"/>
              </a:ext>
            </a:extLst>
          </p:cNvPr>
          <p:cNvSpPr txBox="1"/>
          <p:nvPr/>
        </p:nvSpPr>
        <p:spPr>
          <a:xfrm>
            <a:off x="262306" y="5664705"/>
            <a:ext cx="2440003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>
                <a:latin typeface="Calibri"/>
                <a:ea typeface="Calibri" panose="020F0502020204030204" pitchFamily="34" charset="0"/>
                <a:cs typeface="Calibri"/>
              </a:rPr>
              <a:t>Verify the Details </a:t>
            </a:r>
            <a:r>
              <a:rPr lang="en-IN" sz="1400">
                <a:latin typeface="Calibri"/>
                <a:ea typeface="Calibri" panose="020F0502020204030204" pitchFamily="34" charset="0"/>
                <a:cs typeface="Calibri"/>
              </a:rPr>
              <a:t>of Farmer and enter them in the boxes.</a:t>
            </a:r>
            <a:endParaRPr lang="en-IN" sz="1400"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1AF2C6-D9D0-DEF1-654C-3D0C6FC3CFBE}"/>
              </a:ext>
            </a:extLst>
          </p:cNvPr>
          <p:cNvSpPr txBox="1"/>
          <p:nvPr/>
        </p:nvSpPr>
        <p:spPr>
          <a:xfrm>
            <a:off x="8635365" y="5781040"/>
            <a:ext cx="2419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Information will be </a:t>
            </a:r>
            <a:r>
              <a:rPr lang="en-IN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saved Successfully </a:t>
            </a:r>
          </a:p>
          <a:p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9C60D-AFC3-6380-8531-90640E1F2AD3}"/>
              </a:ext>
            </a:extLst>
          </p:cNvPr>
          <p:cNvSpPr txBox="1"/>
          <p:nvPr/>
        </p:nvSpPr>
        <p:spPr>
          <a:xfrm>
            <a:off x="2708126" y="5583268"/>
            <a:ext cx="272504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IN" sz="11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100"/>
              <a:t>Select the Size of the Pole from the dropdown List.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100"/>
              <a:t>If there is an LT or LT-CT meter present, the user must enter the details and capture the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400" dirty="0"/>
          </a:p>
        </p:txBody>
      </p:sp>
      <p:pic>
        <p:nvPicPr>
          <p:cNvPr id="2" name="Picture 1" descr="A screenshot of a phone&#10;&#10;Description automatically generated">
            <a:extLst>
              <a:ext uri="{FF2B5EF4-FFF2-40B4-BE49-F238E27FC236}">
                <a16:creationId xmlns:a16="http://schemas.microsoft.com/office/drawing/2014/main" id="{C0861FEC-6B31-F04E-D056-73F753B5D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68" y="1218391"/>
            <a:ext cx="2213886" cy="4131764"/>
          </a:xfrm>
          <a:prstGeom prst="rect">
            <a:avLst/>
          </a:prstGeom>
        </p:spPr>
      </p:pic>
      <p:pic>
        <p:nvPicPr>
          <p:cNvPr id="12" name="Picture 11" descr="A screenshot of a survey&#10;&#10;Description automatically generated">
            <a:extLst>
              <a:ext uri="{FF2B5EF4-FFF2-40B4-BE49-F238E27FC236}">
                <a16:creationId xmlns:a16="http://schemas.microsoft.com/office/drawing/2014/main" id="{2BDEBF91-F359-0874-6E87-52F2D9CE11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451" y="1218391"/>
            <a:ext cx="2291856" cy="43997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A4B40C-846D-CB5F-698E-ED5C2D19ACF0}"/>
              </a:ext>
            </a:extLst>
          </p:cNvPr>
          <p:cNvSpPr txBox="1"/>
          <p:nvPr/>
        </p:nvSpPr>
        <p:spPr>
          <a:xfrm>
            <a:off x="3875314" y="457201"/>
            <a:ext cx="43542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>
                <a:solidFill>
                  <a:schemeClr val="bg2">
                    <a:lumMod val="25000"/>
                  </a:schemeClr>
                </a:solidFill>
              </a:rPr>
              <a:t>Service Connection Questionnaire</a:t>
            </a:r>
          </a:p>
        </p:txBody>
      </p:sp>
    </p:spTree>
    <p:extLst>
      <p:ext uri="{BB962C8B-B14F-4D97-AF65-F5344CB8AC3E}">
        <p14:creationId xmlns:p14="http://schemas.microsoft.com/office/powerpoint/2010/main" val="2344936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2C9AE46-3932-8BED-FD5C-5D069F1E613E}"/>
              </a:ext>
            </a:extLst>
          </p:cNvPr>
          <p:cNvSpPr txBox="1"/>
          <p:nvPr/>
        </p:nvSpPr>
        <p:spPr>
          <a:xfrm>
            <a:off x="1788160" y="0"/>
            <a:ext cx="7691120" cy="157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chemeClr val="accent1"/>
                </a:solidFill>
              </a:rPr>
              <a:t>Check the Points Captured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8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sz="1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Don’t Click on End survey until feeder is completed.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the feeder is completed, you can end survey.</a:t>
            </a:r>
          </a:p>
          <a:p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A517CC-AEBF-FB40-1DCA-DD2EB8A3BEE1}"/>
              </a:ext>
            </a:extLst>
          </p:cNvPr>
          <p:cNvSpPr txBox="1"/>
          <p:nvPr/>
        </p:nvSpPr>
        <p:spPr>
          <a:xfrm>
            <a:off x="566055" y="6368872"/>
            <a:ext cx="5665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/>
              <a:t>Upload the points Daily without any fail </a:t>
            </a:r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69FC768D-F3E4-07AE-403E-235AD0798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71" y="1282513"/>
            <a:ext cx="2212848" cy="4917440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5B57A30F-D3B6-ADEC-3C53-B03A0DBF9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867" y="1294413"/>
            <a:ext cx="2225502" cy="4914633"/>
          </a:xfrm>
          <a:prstGeom prst="rect">
            <a:avLst/>
          </a:prstGeom>
        </p:spPr>
      </p:pic>
      <p:pic>
        <p:nvPicPr>
          <p:cNvPr id="17" name="Picture 16" descr="A screenshot of a phone&#10;&#10;Description automatically generated">
            <a:extLst>
              <a:ext uri="{FF2B5EF4-FFF2-40B4-BE49-F238E27FC236}">
                <a16:creationId xmlns:a16="http://schemas.microsoft.com/office/drawing/2014/main" id="{A7C51278-971B-7051-52F1-A83BE5787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209" y="1263486"/>
            <a:ext cx="2355233" cy="4945560"/>
          </a:xfrm>
          <a:prstGeom prst="rect">
            <a:avLst/>
          </a:prstGeom>
        </p:spPr>
      </p:pic>
      <p:pic>
        <p:nvPicPr>
          <p:cNvPr id="18" name="Picture 17" descr="A screenshot of a survey&#10;&#10;Description automatically generated">
            <a:extLst>
              <a:ext uri="{FF2B5EF4-FFF2-40B4-BE49-F238E27FC236}">
                <a16:creationId xmlns:a16="http://schemas.microsoft.com/office/drawing/2014/main" id="{9E9EC3C7-063E-2B68-E3F3-C7E5314652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94" y="1282513"/>
            <a:ext cx="2355233" cy="494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83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phone&#10;&#10;Description automatically generated">
            <a:extLst>
              <a:ext uri="{FF2B5EF4-FFF2-40B4-BE49-F238E27FC236}">
                <a16:creationId xmlns:a16="http://schemas.microsoft.com/office/drawing/2014/main" id="{AE00B62D-1D24-CC6B-6243-4522569C7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371" y="1117334"/>
            <a:ext cx="2439380" cy="5345566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0E0790BD-2CDD-004C-B201-C6C0F6AFD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052" y="1117334"/>
            <a:ext cx="2439380" cy="54208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7484A7-FE2A-F7C0-AAB3-68271AA0DD94}"/>
              </a:ext>
            </a:extLst>
          </p:cNvPr>
          <p:cNvSpPr txBox="1"/>
          <p:nvPr/>
        </p:nvSpPr>
        <p:spPr>
          <a:xfrm>
            <a:off x="2634343" y="435425"/>
            <a:ext cx="661851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>
                <a:solidFill>
                  <a:schemeClr val="tx2">
                    <a:lumMod val="60000"/>
                    <a:lumOff val="40000"/>
                  </a:schemeClr>
                </a:solidFill>
              </a:rPr>
              <a:t>Check the All-Uploaded Points while Adding the points  </a:t>
            </a:r>
          </a:p>
        </p:txBody>
      </p:sp>
    </p:spTree>
    <p:extLst>
      <p:ext uri="{BB962C8B-B14F-4D97-AF65-F5344CB8AC3E}">
        <p14:creationId xmlns:p14="http://schemas.microsoft.com/office/powerpoint/2010/main" val="1164077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rds perched on power lines against blue sky">
            <a:extLst>
              <a:ext uri="{FF2B5EF4-FFF2-40B4-BE49-F238E27FC236}">
                <a16:creationId xmlns:a16="http://schemas.microsoft.com/office/drawing/2014/main" id="{02C54CD1-7BFC-85EF-137E-D1B4B063F0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851" b="5563"/>
          <a:stretch/>
        </p:blipFill>
        <p:spPr>
          <a:xfrm>
            <a:off x="0" y="0"/>
            <a:ext cx="12192000" cy="7017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701F28-5113-3E6A-61EA-BC6E1016A0F5}"/>
              </a:ext>
            </a:extLst>
          </p:cNvPr>
          <p:cNvSpPr txBox="1"/>
          <p:nvPr/>
        </p:nvSpPr>
        <p:spPr>
          <a:xfrm>
            <a:off x="1512479" y="1416168"/>
            <a:ext cx="8469027" cy="24252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5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you!!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90AAED-ADB3-ABA4-7038-752EF49983AA}"/>
              </a:ext>
            </a:extLst>
          </p:cNvPr>
          <p:cNvSpPr txBox="1"/>
          <p:nvPr/>
        </p:nvSpPr>
        <p:spPr>
          <a:xfrm>
            <a:off x="4281161" y="3612229"/>
            <a:ext cx="282463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Happy surveying!!</a:t>
            </a:r>
          </a:p>
        </p:txBody>
      </p:sp>
    </p:spTree>
    <p:extLst>
      <p:ext uri="{BB962C8B-B14F-4D97-AF65-F5344CB8AC3E}">
        <p14:creationId xmlns:p14="http://schemas.microsoft.com/office/powerpoint/2010/main" val="4018033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2660</TotalTime>
  <Words>629</Words>
  <Application>Microsoft Office PowerPoint</Application>
  <PresentationFormat>Widescreen</PresentationFormat>
  <Paragraphs>79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Bahnschrift</vt:lpstr>
      <vt:lpstr>Calibri</vt:lpstr>
      <vt:lpstr>Trebuchet MS</vt:lpstr>
      <vt:lpstr>Wingdings</vt:lpstr>
      <vt:lpstr>Wingdings 3</vt:lpstr>
      <vt:lpstr>Facet</vt:lpstr>
      <vt:lpstr>PowerPoint Presentation</vt:lpstr>
      <vt:lpstr>How to Download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 Google Playstore</dc:title>
  <dc:creator>Likesh Patel</dc:creator>
  <cp:lastModifiedBy>Likesh Patel</cp:lastModifiedBy>
  <cp:revision>9</cp:revision>
  <dcterms:created xsi:type="dcterms:W3CDTF">2023-06-01T07:30:08Z</dcterms:created>
  <dcterms:modified xsi:type="dcterms:W3CDTF">2023-11-24T18:53:23Z</dcterms:modified>
</cp:coreProperties>
</file>